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3" r:id="rId6"/>
    <p:sldId id="276" r:id="rId7"/>
    <p:sldId id="283" r:id="rId8"/>
    <p:sldId id="275" r:id="rId9"/>
    <p:sldId id="278" r:id="rId10"/>
    <p:sldId id="284" r:id="rId11"/>
    <p:sldId id="285" r:id="rId12"/>
    <p:sldId id="286"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54A4"/>
    <a:srgbClr val="CC00FF"/>
    <a:srgbClr val="CC99FF"/>
    <a:srgbClr val="99FF66"/>
    <a:srgbClr val="FF99CC"/>
    <a:srgbClr val="006325"/>
    <a:srgbClr val="000000"/>
    <a:srgbClr val="00FFFF"/>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a:t>
            </a:r>
            <a:r>
              <a:rPr lang="en-US" sz="2800" b="1" i="1" dirty="0" smtClean="0">
                <a:solidFill>
                  <a:schemeClr val="tx1"/>
                </a:solidFill>
              </a:rPr>
              <a:t>Board of Adjustment</a:t>
            </a:r>
          </a:p>
          <a:p>
            <a:pPr>
              <a:spcBef>
                <a:spcPts val="0"/>
              </a:spcBef>
            </a:pPr>
            <a:r>
              <a:rPr lang="en-US" sz="2400" b="1" i="1" dirty="0" smtClean="0">
                <a:solidFill>
                  <a:schemeClr val="tx1"/>
                </a:solidFill>
              </a:rPr>
              <a:t>August 3, 2017</a:t>
            </a:r>
          </a:p>
        </p:txBody>
      </p:sp>
      <p:sp>
        <p:nvSpPr>
          <p:cNvPr id="4" name="Title 3"/>
          <p:cNvSpPr>
            <a:spLocks noGrp="1"/>
          </p:cNvSpPr>
          <p:nvPr>
            <p:ph type="ctrTitle"/>
          </p:nvPr>
        </p:nvSpPr>
        <p:spPr>
          <a:xfrm>
            <a:off x="609600" y="76200"/>
            <a:ext cx="8229600" cy="811530"/>
          </a:xfrm>
        </p:spPr>
        <p:txBody>
          <a:bodyPr/>
          <a:lstStyle/>
          <a:p>
            <a:r>
              <a:rPr lang="en-US" sz="4000" b="0" dirty="0" smtClean="0">
                <a:ln w="18415" cmpd="sng">
                  <a:solidFill>
                    <a:srgbClr val="FFFFFF"/>
                  </a:solidFill>
                  <a:prstDash val="solid"/>
                </a:ln>
                <a:effectLst>
                  <a:outerShdw blurRad="63500" dir="3600000" algn="tl" rotWithShape="0">
                    <a:srgbClr val="000000">
                      <a:alpha val="70000"/>
                    </a:srgbClr>
                  </a:outerShdw>
                </a:effectLst>
              </a:rPr>
              <a:t>WPVAR-0006 Chalets</a:t>
            </a:r>
            <a:endParaRPr lang="en-US" sz="4000" b="0" dirty="0">
              <a:ln w="18415" cmpd="sng">
                <a:solidFill>
                  <a:srgbClr val="FFFFFF"/>
                </a:solidFill>
                <a:prstDash val="solid"/>
              </a:ln>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066800"/>
            <a:ext cx="5029200" cy="3771900"/>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r>
              <a:rPr lang="en-US" dirty="0" smtClean="0"/>
              <a:t>6 unit condominium development built in 1969</a:t>
            </a:r>
          </a:p>
          <a:p>
            <a:r>
              <a:rPr lang="en-US" dirty="0" smtClean="0"/>
              <a:t>Stream Environment Zone (SEZ) traverses site</a:t>
            </a:r>
          </a:p>
          <a:p>
            <a:r>
              <a:rPr lang="en-US" dirty="0" smtClean="0"/>
              <a:t>Parking area covers a portion of SEZ</a:t>
            </a:r>
          </a:p>
          <a:p>
            <a:r>
              <a:rPr lang="en-US" dirty="0" smtClean="0"/>
              <a:t>Abuts the driving range of Incline Village Championship Golf Course</a:t>
            </a:r>
          </a:p>
          <a:p>
            <a:r>
              <a:rPr lang="en-US" dirty="0" smtClean="0"/>
              <a:t>Provide protection from golf balls</a:t>
            </a:r>
          </a:p>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858000" cy="792162"/>
          </a:xfrm>
        </p:spPr>
        <p:txBody>
          <a:bodyPr/>
          <a:lstStyle/>
          <a:p>
            <a:r>
              <a:rPr lang="en-US" dirty="0" smtClean="0"/>
              <a:t>Overview</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81800" cy="762000"/>
          </a:xfrm>
        </p:spPr>
        <p:txBody>
          <a:bodyPr/>
          <a:lstStyle/>
          <a:p>
            <a:r>
              <a:rPr lang="en-US" dirty="0" smtClean="0"/>
              <a:t>Site Plan</a:t>
            </a:r>
            <a:endParaRPr lang="en-US" dirty="0"/>
          </a:p>
        </p:txBody>
      </p:sp>
      <p:sp>
        <p:nvSpPr>
          <p:cNvPr id="4" name="Content Placeholder 3"/>
          <p:cNvSpPr>
            <a:spLocks noGrp="1"/>
          </p:cNvSpPr>
          <p:nvPr>
            <p:ph idx="1"/>
          </p:nvPr>
        </p:nvSpPr>
        <p:spPr>
          <a:xfrm>
            <a:off x="228600" y="1429260"/>
            <a:ext cx="3352800" cy="4305300"/>
          </a:xfrm>
        </p:spPr>
        <p:txBody>
          <a:bodyPr>
            <a:normAutofit/>
          </a:bodyPr>
          <a:lstStyle/>
          <a:p>
            <a:pPr marL="0" indent="0">
              <a:buNone/>
            </a:pPr>
            <a:r>
              <a:rPr lang="en-US" dirty="0" smtClean="0"/>
              <a:t>Construct 5 bay carport 3’- 8” from front property line.</a:t>
            </a:r>
          </a:p>
          <a:p>
            <a:pPr marL="0" indent="0">
              <a:buNone/>
            </a:pPr>
            <a:r>
              <a:rPr lang="en-US" dirty="0" smtClean="0"/>
              <a:t>Remove coverage from SEZ and relocate to higher capability land.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49337289"/>
              </p:ext>
            </p:extLst>
          </p:nvPr>
        </p:nvGraphicFramePr>
        <p:xfrm>
          <a:off x="3657600" y="1066800"/>
          <a:ext cx="5035550" cy="4783305"/>
        </p:xfrm>
        <a:graphic>
          <a:graphicData uri="http://schemas.openxmlformats.org/presentationml/2006/ole">
            <mc:AlternateContent xmlns:mc="http://schemas.openxmlformats.org/markup-compatibility/2006">
              <mc:Choice xmlns:v="urn:schemas-microsoft-com:vml" Requires="v">
                <p:oleObj spid="_x0000_s1037" name="Acrobat Document" r:id="rId3" imgW="10020098" imgH="9517352" progId="Acrobat.Document.2015">
                  <p:embed/>
                </p:oleObj>
              </mc:Choice>
              <mc:Fallback>
                <p:oleObj name="Acrobat Document" r:id="rId3" imgW="10020098" imgH="9517352" progId="Acrobat.Document.2015">
                  <p:embed/>
                  <p:pic>
                    <p:nvPicPr>
                      <p:cNvPr id="0" name=""/>
                      <p:cNvPicPr/>
                      <p:nvPr/>
                    </p:nvPicPr>
                    <p:blipFill>
                      <a:blip r:embed="rId4"/>
                      <a:stretch>
                        <a:fillRect/>
                      </a:stretch>
                    </p:blipFill>
                    <p:spPr>
                      <a:xfrm>
                        <a:off x="3657600" y="1066800"/>
                        <a:ext cx="5035550" cy="4783305"/>
                      </a:xfrm>
                      <a:prstGeom prst="rect">
                        <a:avLst/>
                      </a:prstGeom>
                    </p:spPr>
                  </p:pic>
                </p:oleObj>
              </mc:Fallback>
            </mc:AlternateContent>
          </a:graphicData>
        </a:graphic>
      </p:graphicFrame>
      <p:sp>
        <p:nvSpPr>
          <p:cNvPr id="7" name="Freeform 6"/>
          <p:cNvSpPr/>
          <p:nvPr/>
        </p:nvSpPr>
        <p:spPr>
          <a:xfrm>
            <a:off x="4683439" y="1736924"/>
            <a:ext cx="261130" cy="2292151"/>
          </a:xfrm>
          <a:custGeom>
            <a:avLst/>
            <a:gdLst>
              <a:gd name="connsiteX0" fmla="*/ 148911 w 261130"/>
              <a:gd name="connsiteY0" fmla="*/ 2292151 h 2292151"/>
              <a:gd name="connsiteX1" fmla="*/ 256861 w 261130"/>
              <a:gd name="connsiteY1" fmla="*/ 1272976 h 2292151"/>
              <a:gd name="connsiteX2" fmla="*/ 18736 w 261130"/>
              <a:gd name="connsiteY2" fmla="*/ 95051 h 2292151"/>
              <a:gd name="connsiteX3" fmla="*/ 15561 w 261130"/>
              <a:gd name="connsiteY3" fmla="*/ 72826 h 2292151"/>
            </a:gdLst>
            <a:ahLst/>
            <a:cxnLst>
              <a:cxn ang="0">
                <a:pos x="connsiteX0" y="connsiteY0"/>
              </a:cxn>
              <a:cxn ang="0">
                <a:pos x="connsiteX1" y="connsiteY1"/>
              </a:cxn>
              <a:cxn ang="0">
                <a:pos x="connsiteX2" y="connsiteY2"/>
              </a:cxn>
              <a:cxn ang="0">
                <a:pos x="connsiteX3" y="connsiteY3"/>
              </a:cxn>
            </a:cxnLst>
            <a:rect l="l" t="t" r="r" b="b"/>
            <a:pathLst>
              <a:path w="261130" h="2292151">
                <a:moveTo>
                  <a:pt x="148911" y="2292151"/>
                </a:moveTo>
                <a:cubicBezTo>
                  <a:pt x="213734" y="1965655"/>
                  <a:pt x="278557" y="1639159"/>
                  <a:pt x="256861" y="1272976"/>
                </a:cubicBezTo>
                <a:cubicBezTo>
                  <a:pt x="235165" y="906793"/>
                  <a:pt x="58953" y="295076"/>
                  <a:pt x="18736" y="95051"/>
                </a:cubicBezTo>
                <a:cubicBezTo>
                  <a:pt x="-21481" y="-104974"/>
                  <a:pt x="15561" y="72826"/>
                  <a:pt x="15561" y="72826"/>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222875" y="1924050"/>
            <a:ext cx="193675" cy="1146175"/>
          </a:xfrm>
          <a:custGeom>
            <a:avLst/>
            <a:gdLst>
              <a:gd name="connsiteX0" fmla="*/ 193675 w 193675"/>
              <a:gd name="connsiteY0" fmla="*/ 1146175 h 1146175"/>
              <a:gd name="connsiteX1" fmla="*/ 139700 w 193675"/>
              <a:gd name="connsiteY1" fmla="*/ 473075 h 1146175"/>
              <a:gd name="connsiteX2" fmla="*/ 0 w 193675"/>
              <a:gd name="connsiteY2" fmla="*/ 0 h 1146175"/>
              <a:gd name="connsiteX3" fmla="*/ 0 w 193675"/>
              <a:gd name="connsiteY3" fmla="*/ 0 h 1146175"/>
            </a:gdLst>
            <a:ahLst/>
            <a:cxnLst>
              <a:cxn ang="0">
                <a:pos x="connsiteX0" y="connsiteY0"/>
              </a:cxn>
              <a:cxn ang="0">
                <a:pos x="connsiteX1" y="connsiteY1"/>
              </a:cxn>
              <a:cxn ang="0">
                <a:pos x="connsiteX2" y="connsiteY2"/>
              </a:cxn>
              <a:cxn ang="0">
                <a:pos x="connsiteX3" y="connsiteY3"/>
              </a:cxn>
            </a:cxnLst>
            <a:rect l="l" t="t" r="r" b="b"/>
            <a:pathLst>
              <a:path w="193675" h="1146175">
                <a:moveTo>
                  <a:pt x="193675" y="1146175"/>
                </a:moveTo>
                <a:cubicBezTo>
                  <a:pt x="182827" y="905139"/>
                  <a:pt x="171979" y="664104"/>
                  <a:pt x="139700" y="473075"/>
                </a:cubicBezTo>
                <a:cubicBezTo>
                  <a:pt x="107421" y="282046"/>
                  <a:pt x="0" y="0"/>
                  <a:pt x="0" y="0"/>
                </a:cubicBezTo>
                <a:lnTo>
                  <a:pt x="0" y="0"/>
                </a:lnTo>
              </a:path>
            </a:pathLst>
          </a:custGeom>
          <a:noFill/>
          <a:ln>
            <a:solidFill>
              <a:srgbClr val="00B050"/>
            </a:solidFill>
            <a:prstDash val="lgDashDotDot"/>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9" name="Rectangle 8"/>
          <p:cNvSpPr/>
          <p:nvPr/>
        </p:nvSpPr>
        <p:spPr>
          <a:xfrm rot="21382253">
            <a:off x="5453284" y="1996665"/>
            <a:ext cx="260267" cy="837443"/>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7239000" y="3493346"/>
            <a:ext cx="1402080" cy="352306"/>
          </a:xfrm>
          <a:prstGeom prst="wedgeRectCallout">
            <a:avLst>
              <a:gd name="adj1" fmla="val -157246"/>
              <a:gd name="adj2" fmla="val -26195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Carport</a:t>
            </a:r>
          </a:p>
        </p:txBody>
      </p:sp>
      <p:sp>
        <p:nvSpPr>
          <p:cNvPr id="14" name="Rectangular Callout 13"/>
          <p:cNvSpPr/>
          <p:nvPr/>
        </p:nvSpPr>
        <p:spPr>
          <a:xfrm>
            <a:off x="3727096" y="4724400"/>
            <a:ext cx="1642745" cy="306586"/>
          </a:xfrm>
          <a:prstGeom prst="wedgeRectCallout">
            <a:avLst>
              <a:gd name="adj1" fmla="val 52419"/>
              <a:gd name="adj2" fmla="val -58811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Property Line</a:t>
            </a:r>
            <a:endParaRPr lang="en-US" dirty="0">
              <a:solidFill>
                <a:schemeClr val="tx1"/>
              </a:solidFill>
            </a:endParaRPr>
          </a:p>
        </p:txBody>
      </p:sp>
      <p:sp>
        <p:nvSpPr>
          <p:cNvPr id="15" name="Rectangular Callout 14"/>
          <p:cNvSpPr/>
          <p:nvPr/>
        </p:nvSpPr>
        <p:spPr>
          <a:xfrm>
            <a:off x="2877925" y="934701"/>
            <a:ext cx="1698343" cy="511492"/>
          </a:xfrm>
          <a:prstGeom prst="wedgeRectCallout">
            <a:avLst>
              <a:gd name="adj1" fmla="val 63822"/>
              <a:gd name="adj2" fmla="val 2323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Edge of Road</a:t>
            </a:r>
            <a:endParaRPr lang="en-US" dirty="0">
              <a:solidFill>
                <a:schemeClr val="tx1"/>
              </a:solidFill>
            </a:endParaRPr>
          </a:p>
        </p:txBody>
      </p:sp>
      <p:sp>
        <p:nvSpPr>
          <p:cNvPr id="2" name="TextBox 1"/>
          <p:cNvSpPr txBox="1"/>
          <p:nvPr/>
        </p:nvSpPr>
        <p:spPr>
          <a:xfrm>
            <a:off x="5958840" y="1190447"/>
            <a:ext cx="1981200" cy="381000"/>
          </a:xfrm>
          <a:prstGeom prst="rect">
            <a:avLst/>
          </a:prstGeom>
          <a:noFill/>
        </p:spPr>
        <p:txBody>
          <a:bodyPr wrap="square" rtlCol="0">
            <a:spAutoFit/>
          </a:bodyPr>
          <a:lstStyle/>
          <a:p>
            <a:r>
              <a:rPr lang="en-US" dirty="0" smtClean="0">
                <a:solidFill>
                  <a:srgbClr val="CC00FF"/>
                </a:solidFill>
              </a:rPr>
              <a:t>Driving Range</a:t>
            </a:r>
            <a:endParaRPr lang="en-US" dirty="0">
              <a:solidFill>
                <a:srgbClr val="CC00FF"/>
              </a:solidFill>
            </a:endParaRPr>
          </a:p>
        </p:txBody>
      </p:sp>
    </p:spTree>
    <p:extLst>
      <p:ext uri="{BB962C8B-B14F-4D97-AF65-F5344CB8AC3E}">
        <p14:creationId xmlns:p14="http://schemas.microsoft.com/office/powerpoint/2010/main" val="110852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Site Photo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7280" y="1203960"/>
            <a:ext cx="6060440" cy="4545330"/>
          </a:xfrm>
        </p:spPr>
      </p:pic>
      <p:sp>
        <p:nvSpPr>
          <p:cNvPr id="7" name="Arc 6"/>
          <p:cNvSpPr/>
          <p:nvPr/>
        </p:nvSpPr>
        <p:spPr>
          <a:xfrm rot="7218736">
            <a:off x="4076700" y="1866900"/>
            <a:ext cx="914400" cy="914400"/>
          </a:xfrm>
          <a:prstGeom prst="arc">
            <a:avLst>
              <a:gd name="adj1" fmla="val 13807075"/>
              <a:gd name="adj2" fmla="val 45107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1234440"/>
            <a:ext cx="7802880" cy="4389120"/>
          </a:xfrm>
          <a:prstGeom prst="rect">
            <a:avLst/>
          </a:prstGeom>
        </p:spPr>
      </p:pic>
      <p:cxnSp>
        <p:nvCxnSpPr>
          <p:cNvPr id="6" name="Straight Arrow Connector 5"/>
          <p:cNvCxnSpPr/>
          <p:nvPr/>
        </p:nvCxnSpPr>
        <p:spPr>
          <a:xfrm>
            <a:off x="1828800" y="2324100"/>
            <a:ext cx="4529667" cy="0"/>
          </a:xfrm>
          <a:prstGeom prst="straightConnector1">
            <a:avLst/>
          </a:prstGeom>
          <a:ln w="38100">
            <a:headEnd type="arrow"/>
            <a:tailEnd type="arrow"/>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2129907" y="1641152"/>
            <a:ext cx="3927451" cy="646331"/>
          </a:xfrm>
          <a:prstGeom prst="rect">
            <a:avLst/>
          </a:prstGeom>
          <a:noFill/>
        </p:spPr>
        <p:txBody>
          <a:bodyPr wrap="square" rtlCol="0">
            <a:spAutoFit/>
          </a:bodyPr>
          <a:lstStyle/>
          <a:p>
            <a:r>
              <a:rPr lang="en-US" dirty="0" smtClean="0">
                <a:solidFill>
                  <a:srgbClr val="FFFF00"/>
                </a:solidFill>
              </a:rPr>
              <a:t>Approximately 40 feet from edge of pavement to location of carport</a:t>
            </a:r>
          </a:p>
        </p:txBody>
      </p:sp>
      <p:cxnSp>
        <p:nvCxnSpPr>
          <p:cNvPr id="11" name="Straight Arrow Connector 10"/>
          <p:cNvCxnSpPr/>
          <p:nvPr/>
        </p:nvCxnSpPr>
        <p:spPr>
          <a:xfrm>
            <a:off x="5757333" y="2324100"/>
            <a:ext cx="0" cy="1494367"/>
          </a:xfrm>
          <a:prstGeom prst="straightConnector1">
            <a:avLst/>
          </a:prstGeom>
          <a:ln w="38100">
            <a:solidFill>
              <a:srgbClr val="66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9600" y="3996267"/>
            <a:ext cx="1752600" cy="923330"/>
          </a:xfrm>
          <a:prstGeom prst="rect">
            <a:avLst/>
          </a:prstGeom>
          <a:noFill/>
        </p:spPr>
        <p:txBody>
          <a:bodyPr wrap="square" rtlCol="0">
            <a:spAutoFit/>
          </a:bodyPr>
          <a:lstStyle/>
          <a:p>
            <a:r>
              <a:rPr lang="en-US" dirty="0" smtClean="0">
                <a:solidFill>
                  <a:srgbClr val="FFFF00"/>
                </a:solidFill>
              </a:rPr>
              <a:t>Road is </a:t>
            </a:r>
            <a:r>
              <a:rPr lang="en-US" u="sng" dirty="0" smtClean="0">
                <a:solidFill>
                  <a:srgbClr val="FFFF00"/>
                </a:solidFill>
              </a:rPr>
              <a:t>+</a:t>
            </a:r>
            <a:r>
              <a:rPr lang="en-US" dirty="0" smtClean="0">
                <a:solidFill>
                  <a:srgbClr val="FFFF00"/>
                </a:solidFill>
              </a:rPr>
              <a:t> 16 feet above parking area </a:t>
            </a:r>
            <a:endParaRPr lang="en-US" dirty="0">
              <a:solidFill>
                <a:srgbClr val="FFFF00"/>
              </a:solidFill>
            </a:endParaRPr>
          </a:p>
        </p:txBody>
      </p:sp>
    </p:spTree>
    <p:extLst>
      <p:ext uri="{BB962C8B-B14F-4D97-AF65-F5344CB8AC3E}">
        <p14:creationId xmlns:p14="http://schemas.microsoft.com/office/powerpoint/2010/main" val="14132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010400" cy="838200"/>
          </a:xfrm>
        </p:spPr>
        <p:txBody>
          <a:bodyPr/>
          <a:lstStyle/>
          <a:p>
            <a:r>
              <a:rPr lang="en-US" dirty="0" smtClean="0"/>
              <a:t>Public Notice &amp; CAB</a:t>
            </a:r>
            <a:endParaRPr lang="en-US" dirty="0"/>
          </a:p>
        </p:txBody>
      </p:sp>
      <p:sp>
        <p:nvSpPr>
          <p:cNvPr id="4" name="Content Placeholder 3"/>
          <p:cNvSpPr>
            <a:spLocks noGrp="1"/>
          </p:cNvSpPr>
          <p:nvPr>
            <p:ph idx="1"/>
          </p:nvPr>
        </p:nvSpPr>
        <p:spPr>
          <a:xfrm>
            <a:off x="457200" y="1219200"/>
            <a:ext cx="8153400" cy="4724400"/>
          </a:xfrm>
        </p:spPr>
        <p:txBody>
          <a:bodyPr>
            <a:normAutofit/>
          </a:bodyPr>
          <a:lstStyle/>
          <a:p>
            <a:r>
              <a:rPr lang="en-US" dirty="0" smtClean="0"/>
              <a:t>Sixty notices were mail to the surrounding property owners within 500 </a:t>
            </a:r>
            <a:r>
              <a:rPr lang="en-US" dirty="0" smtClean="0"/>
              <a:t>feet </a:t>
            </a:r>
            <a:endParaRPr lang="en-US" dirty="0" smtClean="0"/>
          </a:p>
          <a:p>
            <a:r>
              <a:rPr lang="en-US" dirty="0" smtClean="0"/>
              <a:t>Notice mailed on July 21, </a:t>
            </a:r>
            <a:r>
              <a:rPr lang="en-US" dirty="0" smtClean="0"/>
              <a:t>2017</a:t>
            </a:r>
            <a:endParaRPr lang="en-US" dirty="0" smtClean="0"/>
          </a:p>
          <a:p>
            <a:r>
              <a:rPr lang="en-US" dirty="0" smtClean="0"/>
              <a:t>Incline Village/Crystal Bay CAB reviewed on July 24, </a:t>
            </a:r>
            <a:r>
              <a:rPr lang="en-US" dirty="0" smtClean="0"/>
              <a:t>2017</a:t>
            </a:r>
            <a:endParaRPr lang="en-US" dirty="0" smtClean="0"/>
          </a:p>
          <a:p>
            <a:r>
              <a:rPr lang="en-US" dirty="0" smtClean="0"/>
              <a:t>Gerry Eck recused </a:t>
            </a:r>
          </a:p>
          <a:p>
            <a:r>
              <a:rPr lang="en-US" dirty="0" smtClean="0"/>
              <a:t>CAB voted to recommend approval</a:t>
            </a:r>
          </a:p>
          <a:p>
            <a:r>
              <a:rPr lang="en-US" dirty="0" smtClean="0"/>
              <a:t>Motion passed unanimously</a:t>
            </a:r>
            <a:endParaRPr lang="en-US" dirty="0"/>
          </a:p>
        </p:txBody>
      </p:sp>
    </p:spTree>
    <p:extLst>
      <p:ext uri="{BB962C8B-B14F-4D97-AF65-F5344CB8AC3E}">
        <p14:creationId xmlns:p14="http://schemas.microsoft.com/office/powerpoint/2010/main" val="340672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934200" cy="838200"/>
          </a:xfrm>
        </p:spPr>
        <p:txBody>
          <a:bodyPr/>
          <a:lstStyle/>
          <a:p>
            <a:r>
              <a:rPr lang="en-US" dirty="0" smtClean="0"/>
              <a:t>Commenting Agencies</a:t>
            </a:r>
            <a:endParaRPr lang="en-US" dirty="0"/>
          </a:p>
        </p:txBody>
      </p:sp>
      <p:sp>
        <p:nvSpPr>
          <p:cNvPr id="4" name="Content Placeholder 3"/>
          <p:cNvSpPr>
            <a:spLocks noGrp="1"/>
          </p:cNvSpPr>
          <p:nvPr>
            <p:ph idx="1"/>
          </p:nvPr>
        </p:nvSpPr>
        <p:spPr>
          <a:xfrm>
            <a:off x="457200" y="1219200"/>
            <a:ext cx="8458200" cy="4572000"/>
          </a:xfrm>
        </p:spPr>
        <p:txBody>
          <a:bodyPr>
            <a:normAutofit/>
          </a:bodyPr>
          <a:lstStyle/>
          <a:p>
            <a:r>
              <a:rPr lang="en-US" dirty="0" smtClean="0"/>
              <a:t>Washoe County Community Service</a:t>
            </a:r>
          </a:p>
          <a:p>
            <a:pPr lvl="1"/>
            <a:r>
              <a:rPr lang="en-US" dirty="0" smtClean="0"/>
              <a:t>Planning and Building Division</a:t>
            </a:r>
          </a:p>
          <a:p>
            <a:pPr lvl="2"/>
            <a:r>
              <a:rPr lang="en-US" dirty="0" smtClean="0"/>
              <a:t>Planning Section</a:t>
            </a:r>
          </a:p>
          <a:p>
            <a:pPr lvl="1"/>
            <a:r>
              <a:rPr lang="en-US" dirty="0" smtClean="0"/>
              <a:t>Engineering and Capital Projects</a:t>
            </a:r>
          </a:p>
          <a:p>
            <a:pPr lvl="2"/>
            <a:r>
              <a:rPr lang="en-US" dirty="0" smtClean="0"/>
              <a:t>Land Development </a:t>
            </a:r>
            <a:endParaRPr lang="en-US" dirty="0"/>
          </a:p>
          <a:p>
            <a:pPr lvl="2"/>
            <a:r>
              <a:rPr lang="en-US" dirty="0" smtClean="0"/>
              <a:t>Incline Roads </a:t>
            </a:r>
            <a:endParaRPr lang="en-US" dirty="0"/>
          </a:p>
        </p:txBody>
      </p:sp>
    </p:spTree>
    <p:extLst>
      <p:ext uri="{BB962C8B-B14F-4D97-AF65-F5344CB8AC3E}">
        <p14:creationId xmlns:p14="http://schemas.microsoft.com/office/powerpoint/2010/main" val="208388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705600" cy="838200"/>
          </a:xfrm>
        </p:spPr>
        <p:txBody>
          <a:bodyPr/>
          <a:lstStyle/>
          <a:p>
            <a:r>
              <a:rPr lang="en-US" dirty="0" smtClean="0"/>
              <a:t>Findings</a:t>
            </a:r>
            <a:endParaRPr lang="en-US" dirty="0"/>
          </a:p>
        </p:txBody>
      </p:sp>
      <p:sp>
        <p:nvSpPr>
          <p:cNvPr id="4" name="Content Placeholder 3"/>
          <p:cNvSpPr>
            <a:spLocks noGrp="1"/>
          </p:cNvSpPr>
          <p:nvPr>
            <p:ph idx="1"/>
          </p:nvPr>
        </p:nvSpPr>
        <p:spPr>
          <a:xfrm>
            <a:off x="457200" y="1219200"/>
            <a:ext cx="8229600" cy="4648200"/>
          </a:xfrm>
        </p:spPr>
        <p:txBody>
          <a:bodyPr>
            <a:noAutofit/>
          </a:bodyPr>
          <a:lstStyle/>
          <a:p>
            <a:pPr lvl="0" hangingPunct="0"/>
            <a:r>
              <a:rPr lang="en-US" sz="2800" u="sng" dirty="0"/>
              <a:t>Special Circumstances</a:t>
            </a:r>
            <a:r>
              <a:rPr lang="en-US" sz="2800" dirty="0"/>
              <a:t>.  Because of the special circumstances applicable to the property, including </a:t>
            </a:r>
            <a:r>
              <a:rPr lang="en-US" sz="2800" dirty="0" smtClean="0"/>
              <a:t>extraordinary </a:t>
            </a:r>
            <a:r>
              <a:rPr lang="en-US" sz="2800" dirty="0"/>
              <a:t>and exceptional situation or condition of the property and/or location of surroundings; the strict application of the regulation results in exceptional and undue </a:t>
            </a:r>
            <a:r>
              <a:rPr lang="en-US" sz="2800" dirty="0" smtClean="0"/>
              <a:t>hardships;</a:t>
            </a:r>
            <a:endParaRPr lang="en-US" sz="2800" dirty="0"/>
          </a:p>
          <a:p>
            <a:pPr lvl="0" hangingPunct="0"/>
            <a:r>
              <a:rPr lang="en-US" sz="2800" u="sng" dirty="0"/>
              <a:t>No Detriment.</a:t>
            </a:r>
            <a:r>
              <a:rPr lang="en-US" sz="2800" dirty="0"/>
              <a:t> </a:t>
            </a:r>
            <a:endParaRPr lang="en-US" sz="2800" dirty="0" smtClean="0"/>
          </a:p>
          <a:p>
            <a:pPr lvl="0" hangingPunct="0"/>
            <a:r>
              <a:rPr lang="en-US" sz="2800" u="sng" dirty="0" smtClean="0"/>
              <a:t>No </a:t>
            </a:r>
            <a:r>
              <a:rPr lang="en-US" sz="2800" u="sng" dirty="0"/>
              <a:t>Special Privileges.</a:t>
            </a:r>
            <a:r>
              <a:rPr lang="en-US" sz="2800" dirty="0"/>
              <a:t> </a:t>
            </a:r>
            <a:endParaRPr lang="en-US" sz="2800" dirty="0" smtClean="0"/>
          </a:p>
          <a:p>
            <a:pPr lvl="0" hangingPunct="0"/>
            <a:r>
              <a:rPr lang="en-US" sz="2800" u="sng" dirty="0" smtClean="0"/>
              <a:t>Use Authorized.</a:t>
            </a:r>
            <a:r>
              <a:rPr lang="en-US" sz="2800" dirty="0" smtClean="0"/>
              <a:t> </a:t>
            </a:r>
            <a:endParaRPr lang="en-US" sz="2800" dirty="0"/>
          </a:p>
          <a:p>
            <a:pPr marL="0" lvl="0" indent="0" hangingPunct="0">
              <a:buNone/>
            </a:pPr>
            <a:endParaRPr lang="en-US" sz="2800" dirty="0"/>
          </a:p>
        </p:txBody>
      </p:sp>
    </p:spTree>
    <p:extLst>
      <p:ext uri="{BB962C8B-B14F-4D97-AF65-F5344CB8AC3E}">
        <p14:creationId xmlns:p14="http://schemas.microsoft.com/office/powerpoint/2010/main" val="379900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6934200" cy="914400"/>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lnSpcReduction="10000"/>
          </a:bodyPr>
          <a:lstStyle/>
          <a:p>
            <a:r>
              <a:rPr lang="en-US" dirty="0"/>
              <a:t>I move that, after giving reasoned consideration to the information contained in the staff report and information received during the public hearing, the Washoe County Board of Adjustment approve Variance Case Number WPVAR17-0006, with the conditions included as Exhibit A for this matter, for The Chalets HOA, having made all four </a:t>
            </a:r>
            <a:r>
              <a:rPr lang="en-US" dirty="0" smtClean="0"/>
              <a:t>findings </a:t>
            </a:r>
            <a:r>
              <a:rPr lang="en-US" dirty="0"/>
              <a:t>in accordance with Washoe County Code Section </a:t>
            </a:r>
            <a:r>
              <a:rPr lang="en-US" dirty="0" smtClean="0"/>
              <a:t>110.804.25</a:t>
            </a:r>
            <a:endParaRPr lang="en-US" dirty="0"/>
          </a:p>
        </p:txBody>
      </p:sp>
    </p:spTree>
    <p:extLst>
      <p:ext uri="{BB962C8B-B14F-4D97-AF65-F5344CB8AC3E}">
        <p14:creationId xmlns:p14="http://schemas.microsoft.com/office/powerpoint/2010/main" val="3855694812"/>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CEA9126C-A9B1-4F4A-855C-DD0F845697D2"/>
    <ds:schemaRef ds:uri="http://www.w3.org/XML/1998/namespace"/>
    <ds:schemaRef ds:uri="http://purl.org/dc/dcmitype/"/>
    <ds:schemaRef ds:uri="http://purl.org/dc/terms/"/>
    <ds:schemaRef ds:uri="http://schemas.microsoft.com/office/2006/documentManagement/types"/>
    <ds:schemaRef ds:uri="http://schemas.microsoft.com/sharepoint/v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94d8b85-37e1-4d17-8d55-8b7d207932bb"/>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2229</TotalTime>
  <Words>287</Words>
  <Application>Microsoft Office PowerPoint</Application>
  <PresentationFormat>On-screen Show (4:3)</PresentationFormat>
  <Paragraphs>41</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PowerPoint_Template_2015</vt:lpstr>
      <vt:lpstr>Acrobat Document</vt:lpstr>
      <vt:lpstr>WPVAR-0006 Chalets</vt:lpstr>
      <vt:lpstr>Overview</vt:lpstr>
      <vt:lpstr>Site Plan</vt:lpstr>
      <vt:lpstr>Site Photo</vt:lpstr>
      <vt:lpstr>Public Notice &amp; CAB</vt:lpstr>
      <vt:lpstr>Commenting Agencies</vt:lpstr>
      <vt:lpstr>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76</cp:revision>
  <cp:lastPrinted>2014-10-07T22:54:33Z</cp:lastPrinted>
  <dcterms:created xsi:type="dcterms:W3CDTF">2015-09-25T21:46:02Z</dcterms:created>
  <dcterms:modified xsi:type="dcterms:W3CDTF">2017-08-03T00:04:58Z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